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Nuni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Nunito-boldItalic.fntdata"/><Relationship Id="rId9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Nunito-regular.fntdata"/><Relationship Id="rId8" Type="http://schemas.openxmlformats.org/officeDocument/2006/relationships/font" Target="fonts/Nuni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1a0766ca88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1a0766ca88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07425" y="0"/>
            <a:ext cx="3729148" cy="38322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13"/>
          <p:cNvSpPr txBox="1"/>
          <p:nvPr/>
        </p:nvSpPr>
        <p:spPr>
          <a:xfrm>
            <a:off x="304800" y="304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 sz="750">
                <a:latin typeface="Verdana"/>
                <a:ea typeface="Verdana"/>
                <a:cs typeface="Verdana"/>
                <a:sym typeface="Verdana"/>
              </a:rPr>
              <a:t>                  </a:t>
            </a:r>
            <a:r>
              <a:rPr lang="it" sz="1200">
                <a:latin typeface="Calibri"/>
                <a:ea typeface="Calibri"/>
                <a:cs typeface="Calibri"/>
                <a:sym typeface="Calibri"/>
              </a:rPr>
              <a:t>	</a:t>
            </a:r>
            <a:endParaRPr sz="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0" name="Google Shape;13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65811" y="383225"/>
            <a:ext cx="3212375" cy="743975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3"/>
          <p:cNvSpPr/>
          <p:nvPr/>
        </p:nvSpPr>
        <p:spPr>
          <a:xfrm>
            <a:off x="6481025" y="80775"/>
            <a:ext cx="2370600" cy="14898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latin typeface="Comic Sans MS"/>
                <a:ea typeface="Comic Sans MS"/>
                <a:cs typeface="Comic Sans MS"/>
                <a:sym typeface="Comic Sans MS"/>
              </a:rPr>
              <a:t>Lego Coding  Scuola Primaria Marzo/Maggio 2025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2" name="Google Shape;132;p13"/>
          <p:cNvSpPr/>
          <p:nvPr/>
        </p:nvSpPr>
        <p:spPr>
          <a:xfrm>
            <a:off x="500175" y="80775"/>
            <a:ext cx="2370600" cy="1489800"/>
          </a:xfrm>
          <a:prstGeom prst="ellipse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latin typeface="Comic Sans MS"/>
                <a:ea typeface="Comic Sans MS"/>
                <a:cs typeface="Comic Sans MS"/>
                <a:sym typeface="Comic Sans MS"/>
              </a:rPr>
              <a:t>English Lab  Scuola Primaria 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latin typeface="Comic Sans MS"/>
                <a:ea typeface="Comic Sans MS"/>
                <a:cs typeface="Comic Sans MS"/>
                <a:sym typeface="Comic Sans MS"/>
              </a:rPr>
              <a:t>Dicembre</a:t>
            </a:r>
            <a:r>
              <a:rPr b="1" lang="it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lang="it">
                <a:latin typeface="Comic Sans MS"/>
                <a:ea typeface="Comic Sans MS"/>
                <a:cs typeface="Comic Sans MS"/>
                <a:sym typeface="Comic Sans MS"/>
              </a:rPr>
              <a:t>2024/Marzo 2025</a:t>
            </a:r>
            <a:endParaRPr b="1" sz="16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3" name="Google Shape;133;p13"/>
          <p:cNvSpPr/>
          <p:nvPr/>
        </p:nvSpPr>
        <p:spPr>
          <a:xfrm>
            <a:off x="5041425" y="3653700"/>
            <a:ext cx="2689200" cy="14898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latin typeface="Comic Sans MS"/>
                <a:ea typeface="Comic Sans MS"/>
                <a:cs typeface="Comic Sans MS"/>
                <a:sym typeface="Comic Sans MS"/>
              </a:rPr>
              <a:t>Corso di Windsurf 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latin typeface="Comic Sans MS"/>
                <a:ea typeface="Comic Sans MS"/>
                <a:cs typeface="Comic Sans MS"/>
                <a:sym typeface="Comic Sans MS"/>
              </a:rPr>
              <a:t>Scuola Secondaria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latin typeface="Comic Sans MS"/>
                <a:ea typeface="Comic Sans MS"/>
                <a:cs typeface="Comic Sans MS"/>
                <a:sym typeface="Comic Sans MS"/>
              </a:rPr>
              <a:t>Giugno/Luglio 2025 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4" name="Google Shape;134;p13"/>
          <p:cNvSpPr/>
          <p:nvPr/>
        </p:nvSpPr>
        <p:spPr>
          <a:xfrm>
            <a:off x="33275" y="1826850"/>
            <a:ext cx="2370600" cy="1489800"/>
          </a:xfrm>
          <a:prstGeom prst="ellipse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latin typeface="Comic Sans MS"/>
                <a:ea typeface="Comic Sans MS"/>
                <a:cs typeface="Comic Sans MS"/>
                <a:sym typeface="Comic Sans MS"/>
              </a:rPr>
              <a:t>Storytelling Lab Scuola Primaria Marzo/Maggio 2025</a:t>
            </a:r>
            <a:endParaRPr b="1" sz="16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5" name="Google Shape;135;p13"/>
          <p:cNvSpPr/>
          <p:nvPr/>
        </p:nvSpPr>
        <p:spPr>
          <a:xfrm>
            <a:off x="6669075" y="1833113"/>
            <a:ext cx="2370600" cy="1489800"/>
          </a:xfrm>
          <a:prstGeom prst="ellipse">
            <a:avLst/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latin typeface="Comic Sans MS"/>
                <a:ea typeface="Comic Sans MS"/>
                <a:cs typeface="Comic Sans MS"/>
                <a:sym typeface="Comic Sans MS"/>
              </a:rPr>
              <a:t>Sea Sport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latin typeface="Comic Sans MS"/>
                <a:ea typeface="Comic Sans MS"/>
                <a:cs typeface="Comic Sans MS"/>
                <a:sym typeface="Comic Sans MS"/>
              </a:rPr>
              <a:t>Scuola Primaria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latin typeface="Comic Sans MS"/>
                <a:ea typeface="Comic Sans MS"/>
                <a:cs typeface="Comic Sans MS"/>
                <a:sym typeface="Comic Sans MS"/>
              </a:rPr>
              <a:t>Giugno/Luglio 2025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3"/>
          <p:cNvSpPr/>
          <p:nvPr/>
        </p:nvSpPr>
        <p:spPr>
          <a:xfrm>
            <a:off x="1355025" y="3653700"/>
            <a:ext cx="2689200" cy="1489800"/>
          </a:xfrm>
          <a:prstGeom prst="ellipse">
            <a:avLst/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latin typeface="Comic Sans MS"/>
                <a:ea typeface="Comic Sans MS"/>
                <a:cs typeface="Comic Sans MS"/>
                <a:sym typeface="Comic Sans MS"/>
              </a:rPr>
              <a:t>Beach Volley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latin typeface="Comic Sans MS"/>
                <a:ea typeface="Comic Sans MS"/>
                <a:cs typeface="Comic Sans MS"/>
                <a:sym typeface="Comic Sans MS"/>
              </a:rPr>
              <a:t>Scuola Secondaria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latin typeface="Comic Sans MS"/>
                <a:ea typeface="Comic Sans MS"/>
                <a:cs typeface="Comic Sans MS"/>
                <a:sym typeface="Comic Sans MS"/>
              </a:rPr>
              <a:t>Giugno/Luglio 2025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3"/>
          <p:cNvSpPr txBox="1"/>
          <p:nvPr/>
        </p:nvSpPr>
        <p:spPr>
          <a:xfrm>
            <a:off x="2623675" y="1298375"/>
            <a:ext cx="3813000" cy="22836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9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Piano Estate 2024/2025</a:t>
            </a:r>
            <a:endParaRPr b="1" sz="1900">
              <a:solidFill>
                <a:srgbClr val="00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1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Percorsi </a:t>
            </a:r>
            <a:endParaRPr b="1" sz="1100">
              <a:solidFill>
                <a:srgbClr val="00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1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 la Scuola Primaria </a:t>
            </a:r>
            <a:endParaRPr b="1" sz="1100">
              <a:solidFill>
                <a:srgbClr val="00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1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e </a:t>
            </a:r>
            <a:endParaRPr b="1" sz="1100">
              <a:solidFill>
                <a:srgbClr val="00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1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la Scuola Secondaria </a:t>
            </a:r>
            <a:endParaRPr b="1" sz="1100">
              <a:solidFill>
                <a:srgbClr val="00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1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da </a:t>
            </a:r>
            <a:endParaRPr b="1" sz="1100">
              <a:solidFill>
                <a:srgbClr val="00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1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Dicembre 2024 a Luglio 2025</a:t>
            </a:r>
            <a:endParaRPr b="1" sz="1100">
              <a:solidFill>
                <a:srgbClr val="00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" sz="7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Fondi Strutturali Europei – Programma Nazionale “Scuola e competenze” 2021-2027. Priorità 01 – Scuola e Competenze (FSE+) – Fondo Sociale Europeo Plus – Obiettivo Specifico ESO4.6 – Azione A4.A – Sotto azione ESO4.6. A4.A – Avviso Prot. 59369, 19/04/2024, FSE+, Percorsi educativi e formativi per il potenziamento delle competenze, l’inclusione e la socialità nel periodo di sospensione estiva delle lezioni negli anni scolastici 2023-2024 e 2024-2025, Fondo Sociale Europeo Plus</a:t>
            </a:r>
            <a:endParaRPr b="1" i="1" sz="7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" sz="8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CUP: F44D24000720007</a:t>
            </a:r>
            <a:endParaRPr b="1" i="1" sz="8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" sz="8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CNP: ESO4.6.A4.A-FSEPN-SI-2024-163</a:t>
            </a:r>
            <a:endParaRPr b="1" sz="1000">
              <a:solidFill>
                <a:srgbClr val="00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